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5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4970"/>
    <a:srgbClr val="256F5C"/>
    <a:srgbClr val="5B5393"/>
    <a:srgbClr val="3A3276"/>
    <a:srgbClr val="E7D4E8"/>
    <a:srgbClr val="AF8DC3"/>
    <a:srgbClr val="762A83"/>
    <a:srgbClr val="FA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C3472-0399-1531-00CD-8E836F7FBA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729EB1-BFB1-0E19-8531-9395E32EC2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DCE86-0BF6-26AB-CA86-28AACEB16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8142B-C2AE-4346-B8D8-430BADE5F1AD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C6170-CFDB-42B3-E82A-CF5AA6578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CA37E-011B-BE29-E52E-F66BD6F9C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3462C-4222-48C6-B55A-9C43F2F85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47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2C46C-2CC4-1358-4B27-B03AAD0A3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AA4083-412B-11B7-F013-09DF403C8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30839-1E3F-C593-B532-96C99CCB7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8142B-C2AE-4346-B8D8-430BADE5F1AD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A39EC-B2E8-FBD3-C962-849BE2839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36E41-6BE0-BF03-8526-4055D9A3F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3462C-4222-48C6-B55A-9C43F2F85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85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789A14-BD91-A79E-E97A-3EE22CA162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AA057A-D0A5-CD98-8C33-FAFC66FA9F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5421F6-BDE0-F45E-9F1E-0E97971D5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8142B-C2AE-4346-B8D8-430BADE5F1AD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FD4284-4949-32F9-0602-1A4FF075E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11BEC-2684-A71E-398A-8289F7690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3462C-4222-48C6-B55A-9C43F2F85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93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63E63-9C69-7241-A0BE-AED23546F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71EFC-7098-D7A0-2901-F10085E2E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E4F70-22EA-0309-D66E-8F9239A33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8142B-C2AE-4346-B8D8-430BADE5F1AD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46EF56-A6EC-9B4C-2FC4-6576F49CB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935C4-4231-D093-C803-E1AA9F32E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3462C-4222-48C6-B55A-9C43F2F85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85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09A7-DB38-6876-D31D-64C304D37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9CA26-22A5-025B-9D90-772526532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B517C-6E29-5242-9C15-E82F3048D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8142B-C2AE-4346-B8D8-430BADE5F1AD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E2BB88-0FEC-8549-A7D9-B6B0EAC32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9F4D4-7EC5-92E3-92CD-D06F0CAF4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3462C-4222-48C6-B55A-9C43F2F85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52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7AAB1-C6CB-379A-BC19-90FE34FE1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59140-09DE-0DBB-6415-32BFDF30E8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C509B8-B0BB-6BBB-2E18-DC09582280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8B86CF-EE65-5783-CE8C-739547424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8142B-C2AE-4346-B8D8-430BADE5F1AD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176687-93BD-83C9-F22E-6E595ED0A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0A6A1F-266C-925D-BDCC-9F0375ECC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3462C-4222-48C6-B55A-9C43F2F85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82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3B97D-A032-3DB9-6416-216E82B44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96A8E-4680-9BF5-35D3-9D213665A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41246-1474-7EAF-0AB8-FE007552C6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9CDB38-5DA4-C82D-506F-BD51CBEC56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4B8401-B3BD-BD2F-688E-FB9ABB7A28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EDF9E8-7E9F-7E26-69E7-71D202E85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8142B-C2AE-4346-B8D8-430BADE5F1AD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1A596F-2B80-3A17-19D6-85362A164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9F03D4-4866-CEA1-741C-E0556CB9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3462C-4222-48C6-B55A-9C43F2F85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96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8FF7-7F12-7ED6-7A5B-36D320E60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D19504-1980-5A5A-06DF-6933FE0C0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8142B-C2AE-4346-B8D8-430BADE5F1AD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60076A-4E2D-728E-F034-902197748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606D21-0405-1422-DA1D-4428C4C91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3462C-4222-48C6-B55A-9C43F2F85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371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91C2A3-9491-8D9C-874E-233B31594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8142B-C2AE-4346-B8D8-430BADE5F1AD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DD7AAC-BCD3-2C52-6287-9A73BD938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C02289-231B-9257-1431-D23C49F35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3462C-4222-48C6-B55A-9C43F2F85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046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A2159-74A9-5AF0-D7C7-6AFABBFE8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E5BC0-7350-0270-3B2C-82084C2C8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ADAFDC-97CF-DEC7-5F09-31104490E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F518CA-A5FA-4BC6-A3BB-68AD1A6E5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8142B-C2AE-4346-B8D8-430BADE5F1AD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E6DEBE-70E0-0288-D40C-F8A67B375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684C20-C5D1-ED0B-53B2-7B05E84DB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3462C-4222-48C6-B55A-9C43F2F85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57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97207-B079-DC2E-6EA6-137A2B95E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53CC36-4392-497A-A512-6D9558CD36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1604E2-2AB0-3D9C-40DD-000F05D682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8C4659-DE9B-8A52-FDB8-98D85CD44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8142B-C2AE-4346-B8D8-430BADE5F1AD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39448A-9CF4-0F43-9718-C3B638B3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D32405-B4A5-3D56-73CB-5EE39897D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3462C-4222-48C6-B55A-9C43F2F85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072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A3AD67-9324-ADE3-3CCC-F0DE288C8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1A7E5B-E189-995C-E28A-847838297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044A8-9237-9367-C30B-8074D893DE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8142B-C2AE-4346-B8D8-430BADE5F1AD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B60DE-7DA3-8F05-8CFF-89A0E871C5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4E0C-55DE-AE35-1BA5-6498F57D7F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3462C-4222-48C6-B55A-9C43F2F85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71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51BAA7-806F-74F0-7A85-FB72AE245F85}"/>
              </a:ext>
            </a:extLst>
          </p:cNvPr>
          <p:cNvSpPr/>
          <p:nvPr/>
        </p:nvSpPr>
        <p:spPr>
          <a:xfrm>
            <a:off x="672179" y="1074582"/>
            <a:ext cx="5658137" cy="53645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2446ED-5AF6-CA58-3FB1-634714237A81}"/>
              </a:ext>
            </a:extLst>
          </p:cNvPr>
          <p:cNvSpPr txBox="1"/>
          <p:nvPr/>
        </p:nvSpPr>
        <p:spPr>
          <a:xfrm>
            <a:off x="5254" y="1380980"/>
            <a:ext cx="1417737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799C52-E99D-ACC6-1779-9B4FD9EFFBF4}"/>
              </a:ext>
            </a:extLst>
          </p:cNvPr>
          <p:cNvSpPr txBox="1"/>
          <p:nvPr/>
        </p:nvSpPr>
        <p:spPr>
          <a:xfrm>
            <a:off x="5254" y="5012933"/>
            <a:ext cx="141773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North Twin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7A0E21-7C4B-ED5E-4D4E-B82C976C73BD}"/>
              </a:ext>
            </a:extLst>
          </p:cNvPr>
          <p:cNvSpPr txBox="1"/>
          <p:nvPr/>
        </p:nvSpPr>
        <p:spPr>
          <a:xfrm>
            <a:off x="5254" y="5746679"/>
            <a:ext cx="141773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Silver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1F0A4C-BBA8-D04C-04CC-72B87AA524E9}"/>
              </a:ext>
            </a:extLst>
          </p:cNvPr>
          <p:cNvSpPr txBox="1"/>
          <p:nvPr/>
        </p:nvSpPr>
        <p:spPr>
          <a:xfrm>
            <a:off x="5255" y="2760460"/>
            <a:ext cx="1417737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Storm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63443-2607-55F1-1D94-7B5E04E7BA5B}"/>
              </a:ext>
            </a:extLst>
          </p:cNvPr>
          <p:cNvSpPr txBox="1"/>
          <p:nvPr/>
        </p:nvSpPr>
        <p:spPr>
          <a:xfrm>
            <a:off x="5254" y="2021776"/>
            <a:ext cx="141773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South Twin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618DC96-4F4C-1893-D55C-9AAA7E3A91E2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422991" y="1565646"/>
            <a:ext cx="49073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C4D99B3-667F-FA2A-CC19-3FEEC249F90E}"/>
              </a:ext>
            </a:extLst>
          </p:cNvPr>
          <p:cNvCxnSpPr>
            <a:cxnSpLocks/>
          </p:cNvCxnSpPr>
          <p:nvPr/>
        </p:nvCxnSpPr>
        <p:spPr>
          <a:xfrm>
            <a:off x="1418796" y="5189677"/>
            <a:ext cx="4920145" cy="122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7EB33-860D-E9BC-9552-77A7113BE5DE}"/>
              </a:ext>
            </a:extLst>
          </p:cNvPr>
          <p:cNvCxnSpPr>
            <a:cxnSpLocks/>
          </p:cNvCxnSpPr>
          <p:nvPr/>
        </p:nvCxnSpPr>
        <p:spPr>
          <a:xfrm>
            <a:off x="1418795" y="5940681"/>
            <a:ext cx="49115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462A760-A66C-7063-1337-29EDC59EC73F}"/>
              </a:ext>
            </a:extLst>
          </p:cNvPr>
          <p:cNvCxnSpPr>
            <a:cxnSpLocks/>
          </p:cNvCxnSpPr>
          <p:nvPr/>
        </p:nvCxnSpPr>
        <p:spPr>
          <a:xfrm>
            <a:off x="1418796" y="2202972"/>
            <a:ext cx="491151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5932D2-D505-6A4C-2CC4-515AC3943521}"/>
              </a:ext>
            </a:extLst>
          </p:cNvPr>
          <p:cNvCxnSpPr>
            <a:cxnSpLocks/>
          </p:cNvCxnSpPr>
          <p:nvPr/>
        </p:nvCxnSpPr>
        <p:spPr>
          <a:xfrm>
            <a:off x="1418796" y="2945126"/>
            <a:ext cx="491151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A85ED296-1399-9F3C-72EC-09D4FFDC1C00}"/>
              </a:ext>
            </a:extLst>
          </p:cNvPr>
          <p:cNvSpPr/>
          <p:nvPr/>
        </p:nvSpPr>
        <p:spPr>
          <a:xfrm>
            <a:off x="2040984" y="1423099"/>
            <a:ext cx="338353" cy="313035"/>
          </a:xfrm>
          <a:prstGeom prst="ellipse">
            <a:avLst/>
          </a:prstGeom>
          <a:solidFill>
            <a:srgbClr val="5B539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B7CF3EB-7576-01B1-785C-0CB8C8F533CE}"/>
              </a:ext>
            </a:extLst>
          </p:cNvPr>
          <p:cNvSpPr/>
          <p:nvPr/>
        </p:nvSpPr>
        <p:spPr>
          <a:xfrm>
            <a:off x="3471307" y="1416023"/>
            <a:ext cx="338353" cy="313035"/>
          </a:xfrm>
          <a:prstGeom prst="ellipse">
            <a:avLst/>
          </a:prstGeom>
          <a:solidFill>
            <a:srgbClr val="5B539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BDDFD18-1F61-5EAC-DC0D-0CCA91EBB1DC}"/>
              </a:ext>
            </a:extLst>
          </p:cNvPr>
          <p:cNvSpPr/>
          <p:nvPr/>
        </p:nvSpPr>
        <p:spPr>
          <a:xfrm>
            <a:off x="4890444" y="1416023"/>
            <a:ext cx="338353" cy="313035"/>
          </a:xfrm>
          <a:prstGeom prst="ellipse">
            <a:avLst/>
          </a:prstGeom>
          <a:solidFill>
            <a:srgbClr val="5B539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E35EB3-FB08-24D3-0938-5A5F9C92D215}"/>
              </a:ext>
            </a:extLst>
          </p:cNvPr>
          <p:cNvSpPr/>
          <p:nvPr/>
        </p:nvSpPr>
        <p:spPr>
          <a:xfrm>
            <a:off x="4756889" y="4933273"/>
            <a:ext cx="638520" cy="607992"/>
          </a:xfrm>
          <a:prstGeom prst="ellipse">
            <a:avLst/>
          </a:prstGeom>
          <a:solidFill>
            <a:srgbClr val="2B497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1CA3091-C8E6-5474-FE49-BF6736A842FA}"/>
              </a:ext>
            </a:extLst>
          </p:cNvPr>
          <p:cNvSpPr/>
          <p:nvPr/>
        </p:nvSpPr>
        <p:spPr>
          <a:xfrm>
            <a:off x="2042382" y="5011599"/>
            <a:ext cx="338353" cy="313035"/>
          </a:xfrm>
          <a:prstGeom prst="ellipse">
            <a:avLst/>
          </a:prstGeom>
          <a:solidFill>
            <a:srgbClr val="2B497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4EEA0AE-37E4-CD41-2F50-6921FF914556}"/>
              </a:ext>
            </a:extLst>
          </p:cNvPr>
          <p:cNvSpPr/>
          <p:nvPr/>
        </p:nvSpPr>
        <p:spPr>
          <a:xfrm>
            <a:off x="3366976" y="4982283"/>
            <a:ext cx="638520" cy="558980"/>
          </a:xfrm>
          <a:prstGeom prst="ellipse">
            <a:avLst/>
          </a:prstGeom>
          <a:solidFill>
            <a:srgbClr val="2B497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17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B58442E-8831-71CF-8D22-4606B463B3A4}"/>
              </a:ext>
            </a:extLst>
          </p:cNvPr>
          <p:cNvSpPr/>
          <p:nvPr/>
        </p:nvSpPr>
        <p:spPr>
          <a:xfrm>
            <a:off x="2045177" y="5791653"/>
            <a:ext cx="338353" cy="313035"/>
          </a:xfrm>
          <a:prstGeom prst="ellipse">
            <a:avLst/>
          </a:prstGeom>
          <a:solidFill>
            <a:srgbClr val="2B497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27C8CEB-5BA5-E1FB-B01F-5EDD246BB235}"/>
              </a:ext>
            </a:extLst>
          </p:cNvPr>
          <p:cNvSpPr/>
          <p:nvPr/>
        </p:nvSpPr>
        <p:spPr>
          <a:xfrm>
            <a:off x="2040982" y="2054021"/>
            <a:ext cx="338353" cy="313035"/>
          </a:xfrm>
          <a:prstGeom prst="ellipse">
            <a:avLst/>
          </a:prstGeom>
          <a:solidFill>
            <a:srgbClr val="5B539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4EFF01B-53C7-DBC7-BE5E-0FB4E8FF71BC}"/>
              </a:ext>
            </a:extLst>
          </p:cNvPr>
          <p:cNvSpPr/>
          <p:nvPr/>
        </p:nvSpPr>
        <p:spPr>
          <a:xfrm>
            <a:off x="3471305" y="2046454"/>
            <a:ext cx="338353" cy="313035"/>
          </a:xfrm>
          <a:prstGeom prst="ellipse">
            <a:avLst/>
          </a:prstGeom>
          <a:solidFill>
            <a:srgbClr val="5B539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F9206C5-EB8C-0245-47CA-E959BD0864A2}"/>
              </a:ext>
            </a:extLst>
          </p:cNvPr>
          <p:cNvSpPr/>
          <p:nvPr/>
        </p:nvSpPr>
        <p:spPr>
          <a:xfrm>
            <a:off x="4890442" y="2046454"/>
            <a:ext cx="338353" cy="313035"/>
          </a:xfrm>
          <a:prstGeom prst="ellipse">
            <a:avLst/>
          </a:prstGeom>
          <a:solidFill>
            <a:srgbClr val="5B539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F1B1E4C-1B66-2C84-4766-03A1DEDE5EC8}"/>
              </a:ext>
            </a:extLst>
          </p:cNvPr>
          <p:cNvSpPr/>
          <p:nvPr/>
        </p:nvSpPr>
        <p:spPr>
          <a:xfrm>
            <a:off x="2040981" y="2824324"/>
            <a:ext cx="338353" cy="313035"/>
          </a:xfrm>
          <a:prstGeom prst="ellipse">
            <a:avLst/>
          </a:prstGeom>
          <a:solidFill>
            <a:srgbClr val="5B539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4DECC2D-A1A5-3D15-E6BB-06D23BC06858}"/>
              </a:ext>
            </a:extLst>
          </p:cNvPr>
          <p:cNvSpPr/>
          <p:nvPr/>
        </p:nvSpPr>
        <p:spPr>
          <a:xfrm>
            <a:off x="3471304" y="2817248"/>
            <a:ext cx="338353" cy="313035"/>
          </a:xfrm>
          <a:prstGeom prst="ellipse">
            <a:avLst/>
          </a:prstGeom>
          <a:solidFill>
            <a:srgbClr val="5B539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4B6406E-66F1-9AB8-ADDA-1AE83C8D4364}"/>
              </a:ext>
            </a:extLst>
          </p:cNvPr>
          <p:cNvSpPr/>
          <p:nvPr/>
        </p:nvSpPr>
        <p:spPr>
          <a:xfrm>
            <a:off x="4890441" y="2817248"/>
            <a:ext cx="338353" cy="313035"/>
          </a:xfrm>
          <a:prstGeom prst="ellipse">
            <a:avLst/>
          </a:prstGeom>
          <a:solidFill>
            <a:srgbClr val="5B539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A2D484A-CFB9-B0D3-A45B-887986BA43B3}"/>
              </a:ext>
            </a:extLst>
          </p:cNvPr>
          <p:cNvSpPr txBox="1"/>
          <p:nvPr/>
        </p:nvSpPr>
        <p:spPr>
          <a:xfrm>
            <a:off x="1657608" y="554338"/>
            <a:ext cx="4156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Common carp removed (kg/ha)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096977B-1087-3826-B744-D5B999450BD3}"/>
              </a:ext>
            </a:extLst>
          </p:cNvPr>
          <p:cNvSpPr/>
          <p:nvPr/>
        </p:nvSpPr>
        <p:spPr>
          <a:xfrm>
            <a:off x="2867269" y="1423099"/>
            <a:ext cx="134565" cy="47171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50F6C2E-006C-2ECF-5C9F-F403F4940FD0}"/>
              </a:ext>
            </a:extLst>
          </p:cNvPr>
          <p:cNvSpPr/>
          <p:nvPr/>
        </p:nvSpPr>
        <p:spPr>
          <a:xfrm>
            <a:off x="4322076" y="1415532"/>
            <a:ext cx="134565" cy="47171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5739407-42FE-73E1-886A-58141ED22201}"/>
              </a:ext>
            </a:extLst>
          </p:cNvPr>
          <p:cNvSpPr/>
          <p:nvPr/>
        </p:nvSpPr>
        <p:spPr>
          <a:xfrm>
            <a:off x="5755047" y="1423099"/>
            <a:ext cx="134565" cy="47171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11BBF9C-A3CF-153D-1EB0-E4674941459B}"/>
              </a:ext>
            </a:extLst>
          </p:cNvPr>
          <p:cNvSpPr/>
          <p:nvPr/>
        </p:nvSpPr>
        <p:spPr>
          <a:xfrm>
            <a:off x="4779310" y="5621846"/>
            <a:ext cx="638520" cy="607992"/>
          </a:xfrm>
          <a:prstGeom prst="ellipse">
            <a:avLst/>
          </a:prstGeom>
          <a:solidFill>
            <a:srgbClr val="2B497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71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FD145A2-BAE8-2040-B027-DCFAF3EF5767}"/>
              </a:ext>
            </a:extLst>
          </p:cNvPr>
          <p:cNvSpPr/>
          <p:nvPr/>
        </p:nvSpPr>
        <p:spPr>
          <a:xfrm>
            <a:off x="3389397" y="5670856"/>
            <a:ext cx="638520" cy="558980"/>
          </a:xfrm>
          <a:prstGeom prst="ellipse">
            <a:avLst/>
          </a:prstGeom>
          <a:solidFill>
            <a:srgbClr val="2B497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10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1E29827-E217-528F-44A4-C03C9513BD29}"/>
              </a:ext>
            </a:extLst>
          </p:cNvPr>
          <p:cNvSpPr txBox="1"/>
          <p:nvPr/>
        </p:nvSpPr>
        <p:spPr>
          <a:xfrm>
            <a:off x="2279274" y="1068527"/>
            <a:ext cx="1494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Summer 18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9D81BF5-896C-4051-018E-4D1B47C15D81}"/>
              </a:ext>
            </a:extLst>
          </p:cNvPr>
          <p:cNvSpPr txBox="1"/>
          <p:nvPr/>
        </p:nvSpPr>
        <p:spPr>
          <a:xfrm>
            <a:off x="3735829" y="1062829"/>
            <a:ext cx="1494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Summer 19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A77CF0-E69C-EC7D-4CF7-A09ED658D154}"/>
              </a:ext>
            </a:extLst>
          </p:cNvPr>
          <p:cNvSpPr txBox="1"/>
          <p:nvPr/>
        </p:nvSpPr>
        <p:spPr>
          <a:xfrm>
            <a:off x="5103481" y="1055255"/>
            <a:ext cx="1494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Summer 20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5CDF59F-C298-A42B-0F03-500C374B37F9}"/>
              </a:ext>
            </a:extLst>
          </p:cNvPr>
          <p:cNvSpPr/>
          <p:nvPr/>
        </p:nvSpPr>
        <p:spPr>
          <a:xfrm>
            <a:off x="6523345" y="1073150"/>
            <a:ext cx="4910148" cy="535225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790B8674-EC62-25E3-D505-BD6B794B8BD5}"/>
              </a:ext>
            </a:extLst>
          </p:cNvPr>
          <p:cNvCxnSpPr>
            <a:cxnSpLocks/>
          </p:cNvCxnSpPr>
          <p:nvPr/>
        </p:nvCxnSpPr>
        <p:spPr>
          <a:xfrm>
            <a:off x="6532783" y="1563092"/>
            <a:ext cx="490071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E0ED1038-FFF8-164B-1C33-7955F052357C}"/>
              </a:ext>
            </a:extLst>
          </p:cNvPr>
          <p:cNvCxnSpPr>
            <a:cxnSpLocks/>
          </p:cNvCxnSpPr>
          <p:nvPr/>
        </p:nvCxnSpPr>
        <p:spPr>
          <a:xfrm>
            <a:off x="6528594" y="5182292"/>
            <a:ext cx="4913513" cy="121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C134BD2C-8928-5711-87A4-C00A2F1A9710}"/>
              </a:ext>
            </a:extLst>
          </p:cNvPr>
          <p:cNvCxnSpPr>
            <a:cxnSpLocks/>
          </p:cNvCxnSpPr>
          <p:nvPr/>
        </p:nvCxnSpPr>
        <p:spPr>
          <a:xfrm>
            <a:off x="6528593" y="5931581"/>
            <a:ext cx="490489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1DD5C65-B799-5BE0-F1D4-3A61F25A8684}"/>
              </a:ext>
            </a:extLst>
          </p:cNvPr>
          <p:cNvCxnSpPr>
            <a:cxnSpLocks/>
          </p:cNvCxnSpPr>
          <p:nvPr/>
        </p:nvCxnSpPr>
        <p:spPr>
          <a:xfrm>
            <a:off x="6528594" y="2198962"/>
            <a:ext cx="490489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8A5334A-2FD7-46D5-AFB5-101AA6F475B3}"/>
              </a:ext>
            </a:extLst>
          </p:cNvPr>
          <p:cNvCxnSpPr>
            <a:cxnSpLocks/>
          </p:cNvCxnSpPr>
          <p:nvPr/>
        </p:nvCxnSpPr>
        <p:spPr>
          <a:xfrm>
            <a:off x="6528594" y="2939420"/>
            <a:ext cx="490489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Oval 121">
            <a:extLst>
              <a:ext uri="{FF2B5EF4-FFF2-40B4-BE49-F238E27FC236}">
                <a16:creationId xmlns:a16="http://schemas.microsoft.com/office/drawing/2014/main" id="{011F4526-0C15-153C-8488-5225B596E184}"/>
              </a:ext>
            </a:extLst>
          </p:cNvPr>
          <p:cNvSpPr/>
          <p:nvPr/>
        </p:nvSpPr>
        <p:spPr>
          <a:xfrm>
            <a:off x="7149943" y="1420871"/>
            <a:ext cx="337897" cy="312320"/>
          </a:xfrm>
          <a:prstGeom prst="ellipse">
            <a:avLst/>
          </a:prstGeom>
          <a:solidFill>
            <a:srgbClr val="5B539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0ECF56D-2A1F-52B7-BC1E-81303F4FD4F9}"/>
              </a:ext>
            </a:extLst>
          </p:cNvPr>
          <p:cNvSpPr/>
          <p:nvPr/>
        </p:nvSpPr>
        <p:spPr>
          <a:xfrm>
            <a:off x="8578338" y="1413811"/>
            <a:ext cx="337897" cy="312320"/>
          </a:xfrm>
          <a:prstGeom prst="ellipse">
            <a:avLst/>
          </a:prstGeom>
          <a:solidFill>
            <a:srgbClr val="5B539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CBEBC654-DA58-8E81-0C26-8966E8A59565}"/>
              </a:ext>
            </a:extLst>
          </p:cNvPr>
          <p:cNvSpPr/>
          <p:nvPr/>
        </p:nvSpPr>
        <p:spPr>
          <a:xfrm>
            <a:off x="9995562" y="1413811"/>
            <a:ext cx="337897" cy="312320"/>
          </a:xfrm>
          <a:prstGeom prst="ellipse">
            <a:avLst/>
          </a:prstGeom>
          <a:solidFill>
            <a:srgbClr val="5B539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C56AC538-36D9-3A2E-0349-E51AFD6FD908}"/>
              </a:ext>
            </a:extLst>
          </p:cNvPr>
          <p:cNvSpPr/>
          <p:nvPr/>
        </p:nvSpPr>
        <p:spPr>
          <a:xfrm>
            <a:off x="9834462" y="4856386"/>
            <a:ext cx="699756" cy="625580"/>
          </a:xfrm>
          <a:prstGeom prst="ellipse">
            <a:avLst/>
          </a:prstGeom>
          <a:solidFill>
            <a:srgbClr val="2B497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276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CEFB30F1-A08C-24D8-BA6E-4B303B8DD2E1}"/>
              </a:ext>
            </a:extLst>
          </p:cNvPr>
          <p:cNvSpPr/>
          <p:nvPr/>
        </p:nvSpPr>
        <p:spPr>
          <a:xfrm>
            <a:off x="7151339" y="5004621"/>
            <a:ext cx="337897" cy="312320"/>
          </a:xfrm>
          <a:prstGeom prst="ellipse">
            <a:avLst/>
          </a:prstGeom>
          <a:solidFill>
            <a:srgbClr val="2B497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7E5EDD2-41DE-85CF-E11D-1CE2308ECBB3}"/>
              </a:ext>
            </a:extLst>
          </p:cNvPr>
          <p:cNvSpPr/>
          <p:nvPr/>
        </p:nvSpPr>
        <p:spPr>
          <a:xfrm>
            <a:off x="8431360" y="4847045"/>
            <a:ext cx="720047" cy="680193"/>
          </a:xfrm>
          <a:prstGeom prst="ellipse">
            <a:avLst/>
          </a:prstGeom>
          <a:solidFill>
            <a:srgbClr val="2B497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365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FAC02B1-2945-806F-42D5-DAB64B070588}"/>
              </a:ext>
            </a:extLst>
          </p:cNvPr>
          <p:cNvSpPr/>
          <p:nvPr/>
        </p:nvSpPr>
        <p:spPr>
          <a:xfrm>
            <a:off x="7154131" y="5782893"/>
            <a:ext cx="337897" cy="312320"/>
          </a:xfrm>
          <a:prstGeom prst="ellipse">
            <a:avLst/>
          </a:prstGeom>
          <a:solidFill>
            <a:srgbClr val="2B497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D02E60F7-D90A-A1DB-E3E9-59FF7F729BBA}"/>
              </a:ext>
            </a:extLst>
          </p:cNvPr>
          <p:cNvSpPr/>
          <p:nvPr/>
        </p:nvSpPr>
        <p:spPr>
          <a:xfrm>
            <a:off x="7149941" y="2050351"/>
            <a:ext cx="337897" cy="312320"/>
          </a:xfrm>
          <a:prstGeom prst="ellipse">
            <a:avLst/>
          </a:prstGeom>
          <a:solidFill>
            <a:srgbClr val="5B539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A19A12EC-0D94-9D04-5D81-A10D7BDCC7A0}"/>
              </a:ext>
            </a:extLst>
          </p:cNvPr>
          <p:cNvSpPr/>
          <p:nvPr/>
        </p:nvSpPr>
        <p:spPr>
          <a:xfrm>
            <a:off x="8578336" y="2042802"/>
            <a:ext cx="337897" cy="312320"/>
          </a:xfrm>
          <a:prstGeom prst="ellipse">
            <a:avLst/>
          </a:prstGeom>
          <a:solidFill>
            <a:srgbClr val="5B539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589968CD-6413-317F-5233-DADE2FD4F7DB}"/>
              </a:ext>
            </a:extLst>
          </p:cNvPr>
          <p:cNvSpPr/>
          <p:nvPr/>
        </p:nvSpPr>
        <p:spPr>
          <a:xfrm>
            <a:off x="9995560" y="2042802"/>
            <a:ext cx="337897" cy="312320"/>
          </a:xfrm>
          <a:prstGeom prst="ellipse">
            <a:avLst/>
          </a:prstGeom>
          <a:solidFill>
            <a:srgbClr val="5B539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242CF727-9EAF-13EE-EA52-47A0D8BA7D4B}"/>
              </a:ext>
            </a:extLst>
          </p:cNvPr>
          <p:cNvSpPr/>
          <p:nvPr/>
        </p:nvSpPr>
        <p:spPr>
          <a:xfrm>
            <a:off x="7149940" y="2818894"/>
            <a:ext cx="337897" cy="312320"/>
          </a:xfrm>
          <a:prstGeom prst="ellipse">
            <a:avLst/>
          </a:prstGeom>
          <a:solidFill>
            <a:srgbClr val="5B539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8F4DEED2-2694-58F8-C0E9-B2DACCC7A7B9}"/>
              </a:ext>
            </a:extLst>
          </p:cNvPr>
          <p:cNvSpPr/>
          <p:nvPr/>
        </p:nvSpPr>
        <p:spPr>
          <a:xfrm>
            <a:off x="8578335" y="2811835"/>
            <a:ext cx="337897" cy="312320"/>
          </a:xfrm>
          <a:prstGeom prst="ellipse">
            <a:avLst/>
          </a:prstGeom>
          <a:solidFill>
            <a:srgbClr val="5B539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FF1CDCAF-1233-6E17-912D-4C01BF2DE1F8}"/>
              </a:ext>
            </a:extLst>
          </p:cNvPr>
          <p:cNvSpPr/>
          <p:nvPr/>
        </p:nvSpPr>
        <p:spPr>
          <a:xfrm>
            <a:off x="9995559" y="2811835"/>
            <a:ext cx="337897" cy="312320"/>
          </a:xfrm>
          <a:prstGeom prst="ellipse">
            <a:avLst/>
          </a:prstGeom>
          <a:solidFill>
            <a:srgbClr val="5B539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9DE01F8-98AD-0AB8-3EEC-9131351BBF7C}"/>
              </a:ext>
            </a:extLst>
          </p:cNvPr>
          <p:cNvSpPr txBox="1"/>
          <p:nvPr/>
        </p:nvSpPr>
        <p:spPr>
          <a:xfrm>
            <a:off x="6705823" y="535074"/>
            <a:ext cx="455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Bigmouth Buffalo removed (kg/ha) 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BDF00AB4-BF47-0EBF-865A-6D023BF062C4}"/>
              </a:ext>
            </a:extLst>
          </p:cNvPr>
          <p:cNvSpPr/>
          <p:nvPr/>
        </p:nvSpPr>
        <p:spPr>
          <a:xfrm>
            <a:off x="7975114" y="1420871"/>
            <a:ext cx="134384" cy="470638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E7B6F96-3909-34A9-9B1C-8E14E2197588}"/>
              </a:ext>
            </a:extLst>
          </p:cNvPr>
          <p:cNvSpPr/>
          <p:nvPr/>
        </p:nvSpPr>
        <p:spPr>
          <a:xfrm>
            <a:off x="9427960" y="1413321"/>
            <a:ext cx="134384" cy="470638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DCBB9FF-7799-41D9-ABF6-818DF4D9F996}"/>
              </a:ext>
            </a:extLst>
          </p:cNvPr>
          <p:cNvSpPr/>
          <p:nvPr/>
        </p:nvSpPr>
        <p:spPr>
          <a:xfrm>
            <a:off x="10859000" y="1420871"/>
            <a:ext cx="134384" cy="470638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4DC7BB3D-4BB6-CAE9-33C2-1F7C229FE53E}"/>
              </a:ext>
            </a:extLst>
          </p:cNvPr>
          <p:cNvSpPr/>
          <p:nvPr/>
        </p:nvSpPr>
        <p:spPr>
          <a:xfrm>
            <a:off x="9851917" y="5613474"/>
            <a:ext cx="637659" cy="606603"/>
          </a:xfrm>
          <a:prstGeom prst="ellipse">
            <a:avLst/>
          </a:prstGeom>
          <a:solidFill>
            <a:srgbClr val="2B497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74</a:t>
            </a: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96F982BB-B59D-FC42-94E6-E35AB0902048}"/>
              </a:ext>
            </a:extLst>
          </p:cNvPr>
          <p:cNvSpPr/>
          <p:nvPr/>
        </p:nvSpPr>
        <p:spPr>
          <a:xfrm>
            <a:off x="8470800" y="5662374"/>
            <a:ext cx="637659" cy="557703"/>
          </a:xfrm>
          <a:prstGeom prst="ellipse">
            <a:avLst/>
          </a:prstGeom>
          <a:solidFill>
            <a:srgbClr val="2B497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65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1125A2F0-8DAC-98F6-D500-0484101604F6}"/>
              </a:ext>
            </a:extLst>
          </p:cNvPr>
          <p:cNvSpPr txBox="1"/>
          <p:nvPr/>
        </p:nvSpPr>
        <p:spPr>
          <a:xfrm>
            <a:off x="7387912" y="1067109"/>
            <a:ext cx="1492822" cy="368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Summer 18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D254D8E-CFDC-1F0E-D7CE-D8942B2DEEC8}"/>
              </a:ext>
            </a:extLst>
          </p:cNvPr>
          <p:cNvSpPr txBox="1"/>
          <p:nvPr/>
        </p:nvSpPr>
        <p:spPr>
          <a:xfrm>
            <a:off x="8842504" y="1061424"/>
            <a:ext cx="1492822" cy="368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Summer 19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F2DD6CA-E670-9666-F545-30DEDF6527F1}"/>
              </a:ext>
            </a:extLst>
          </p:cNvPr>
          <p:cNvSpPr txBox="1"/>
          <p:nvPr/>
        </p:nvSpPr>
        <p:spPr>
          <a:xfrm>
            <a:off x="10208312" y="1053867"/>
            <a:ext cx="1492822" cy="368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Summer 20</a:t>
            </a:r>
          </a:p>
        </p:txBody>
      </p:sp>
      <p:pic>
        <p:nvPicPr>
          <p:cNvPr id="151" name="Picture 2" descr="Details: Bigmouth Buffalo">
            <a:extLst>
              <a:ext uri="{FF2B5EF4-FFF2-40B4-BE49-F238E27FC236}">
                <a16:creationId xmlns:a16="http://schemas.microsoft.com/office/drawing/2014/main" id="{82429E52-75CC-CB11-A736-BE87B45F6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52" b="96209" l="2408" r="97163">
                        <a14:foregroundMark x1="4385" y1="53430" x2="4385" y2="53430"/>
                        <a14:foregroundMark x1="27085" y1="92960" x2="27429" y2="94043"/>
                        <a14:foregroundMark x1="54170" y1="90253" x2="53224" y2="96029"/>
                        <a14:foregroundMark x1="88220" y1="57040" x2="93465" y2="76534"/>
                        <a14:foregroundMark x1="91144" y1="62455" x2="96217" y2="41336"/>
                        <a14:foregroundMark x1="96217" y1="41336" x2="96991" y2="32852"/>
                        <a14:foregroundMark x1="94325" y1="75632" x2="97248" y2="78339"/>
                        <a14:foregroundMark x1="5245" y1="61552" x2="2408" y2="51986"/>
                        <a14:foregroundMark x1="2408" y1="51986" x2="4041" y2="50000"/>
                        <a14:foregroundMark x1="48495" y1="11913" x2="46346" y2="4332"/>
                        <a14:foregroundMark x1="28031" y1="90794" x2="28805" y2="962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499" y="11131"/>
            <a:ext cx="1399215" cy="66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2" descr="Common Carp – Discover Fishes">
            <a:extLst>
              <a:ext uri="{FF2B5EF4-FFF2-40B4-BE49-F238E27FC236}">
                <a16:creationId xmlns:a16="http://schemas.microsoft.com/office/drawing/2014/main" id="{8C0EB9F8-037A-329B-2095-690332451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131" b="96168" l="6289" r="91758">
                        <a14:foregroundMark x1="6406" y1="64579" x2="6406" y2="64579"/>
                        <a14:foregroundMark x1="50820" y1="8131" x2="50820" y2="8131"/>
                        <a14:foregroundMark x1="50742" y1="8318" x2="54805" y2="21028"/>
                        <a14:foregroundMark x1="54805" y1="21028" x2="61016" y2="32056"/>
                        <a14:foregroundMark x1="61016" y1="32056" x2="68203" y2="36168"/>
                        <a14:foregroundMark x1="68203" y1="36168" x2="71484" y2="42617"/>
                        <a14:foregroundMark x1="71484" y1="42617" x2="66641" y2="31495"/>
                        <a14:foregroundMark x1="66641" y1="31495" x2="54023" y2="18037"/>
                        <a14:foregroundMark x1="88962" y1="61080" x2="88789" y2="65514"/>
                        <a14:foregroundMark x1="90078" y1="32523" x2="89154" y2="56168"/>
                        <a14:foregroundMark x1="88789" y1="65514" x2="90273" y2="77850"/>
                        <a14:foregroundMark x1="90273" y1="77850" x2="91758" y2="82991"/>
                        <a14:foregroundMark x1="45313" y1="86729" x2="52031" y2="96168"/>
                        <a14:foregroundMark x1="71367" y1="88224" x2="72461" y2="77290"/>
                        <a14:foregroundMark x1="71484" y1="79907" x2="73867" y2="91963"/>
                        <a14:foregroundMark x1="73867" y1="91963" x2="73867" y2="91963"/>
                        <a14:foregroundMark x1="73125" y1="93738" x2="73203" y2="93925"/>
                        <a14:foregroundMark x1="52852" y1="94860" x2="51914" y2="89159"/>
                        <a14:foregroundMark x1="52188" y1="90000" x2="44766" y2="94019"/>
                        <a14:foregroundMark x1="44766" y1="94019" x2="39531" y2="85421"/>
                        <a14:foregroundMark x1="7148" y1="70654" x2="8269" y2="75814"/>
                        <a14:backgroundMark x1="88984" y1="60187" x2="88984" y2="60187"/>
                        <a14:backgroundMark x1="89258" y1="60187" x2="88164" y2="59252"/>
                        <a14:backgroundMark x1="88789" y1="59720" x2="89180" y2="56168"/>
                        <a14:backgroundMark x1="89180" y1="56168" x2="89180" y2="60841"/>
                        <a14:backgroundMark x1="89180" y1="60841" x2="88516" y2="60374"/>
                        <a14:backgroundMark x1="88438" y1="60374" x2="89102" y2="60841"/>
                        <a14:backgroundMark x1="16406" y1="86262" x2="11563" y2="78972"/>
                        <a14:backgroundMark x1="11563" y1="78972" x2="9258" y2="77477"/>
                        <a14:backgroundMark x1="9180" y1="77477" x2="7813" y2="76822"/>
                        <a14:backgroundMark x1="7813" y1="76822" x2="10547" y2="85607"/>
                        <a14:backgroundMark x1="10547" y1="85607" x2="7891" y2="757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9897" y="74280"/>
            <a:ext cx="1641900" cy="68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4F6CE4-7879-A41A-FCD5-6C9177DA1CB2}"/>
              </a:ext>
            </a:extLst>
          </p:cNvPr>
          <p:cNvSpPr txBox="1"/>
          <p:nvPr/>
        </p:nvSpPr>
        <p:spPr>
          <a:xfrm>
            <a:off x="5254" y="3489119"/>
            <a:ext cx="1417737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Center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D17403-B5CF-6926-0CC2-9D42A5F32017}"/>
              </a:ext>
            </a:extLst>
          </p:cNvPr>
          <p:cNvSpPr txBox="1"/>
          <p:nvPr/>
        </p:nvSpPr>
        <p:spPr>
          <a:xfrm>
            <a:off x="0" y="4188979"/>
            <a:ext cx="1417737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Five Island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7EF6E53-6AF7-0059-B83E-372EE9C075C8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1422991" y="3673785"/>
            <a:ext cx="490732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C3C190A-4B72-C3D0-E23F-38E9C97AAA4C}"/>
              </a:ext>
            </a:extLst>
          </p:cNvPr>
          <p:cNvCxnSpPr>
            <a:cxnSpLocks/>
          </p:cNvCxnSpPr>
          <p:nvPr/>
        </p:nvCxnSpPr>
        <p:spPr>
          <a:xfrm>
            <a:off x="1417735" y="4375754"/>
            <a:ext cx="49073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71D23E92-530E-D2A0-7D09-C4E49BBA685D}"/>
              </a:ext>
            </a:extLst>
          </p:cNvPr>
          <p:cNvSpPr/>
          <p:nvPr/>
        </p:nvSpPr>
        <p:spPr>
          <a:xfrm>
            <a:off x="1906223" y="3395996"/>
            <a:ext cx="607868" cy="591094"/>
          </a:xfrm>
          <a:prstGeom prst="ellipse">
            <a:avLst/>
          </a:prstGeom>
          <a:solidFill>
            <a:srgbClr val="256F5C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23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C9F3D62-E0ED-A84B-5B0C-41C6C39350F1}"/>
              </a:ext>
            </a:extLst>
          </p:cNvPr>
          <p:cNvSpPr/>
          <p:nvPr/>
        </p:nvSpPr>
        <p:spPr>
          <a:xfrm>
            <a:off x="3366976" y="3408239"/>
            <a:ext cx="607868" cy="562454"/>
          </a:xfrm>
          <a:prstGeom prst="ellipse">
            <a:avLst/>
          </a:prstGeom>
          <a:solidFill>
            <a:srgbClr val="256F5C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A1D027D-4679-C27A-D503-614FA84C060A}"/>
              </a:ext>
            </a:extLst>
          </p:cNvPr>
          <p:cNvSpPr/>
          <p:nvPr/>
        </p:nvSpPr>
        <p:spPr>
          <a:xfrm>
            <a:off x="1900856" y="4107261"/>
            <a:ext cx="607868" cy="638772"/>
          </a:xfrm>
          <a:prstGeom prst="ellipse">
            <a:avLst/>
          </a:prstGeom>
          <a:solidFill>
            <a:srgbClr val="256F5C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3D783A8-86D6-4BAD-6BEB-99DD92F49039}"/>
              </a:ext>
            </a:extLst>
          </p:cNvPr>
          <p:cNvSpPr/>
          <p:nvPr/>
        </p:nvSpPr>
        <p:spPr>
          <a:xfrm>
            <a:off x="3361721" y="4118287"/>
            <a:ext cx="638521" cy="559313"/>
          </a:xfrm>
          <a:prstGeom prst="ellipse">
            <a:avLst/>
          </a:prstGeom>
          <a:solidFill>
            <a:srgbClr val="256F5C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19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35D2CD7-0262-14E7-9C66-AEF6DD25134E}"/>
              </a:ext>
            </a:extLst>
          </p:cNvPr>
          <p:cNvSpPr/>
          <p:nvPr/>
        </p:nvSpPr>
        <p:spPr>
          <a:xfrm>
            <a:off x="4885186" y="3541454"/>
            <a:ext cx="338353" cy="313035"/>
          </a:xfrm>
          <a:prstGeom prst="ellipse">
            <a:avLst/>
          </a:prstGeom>
          <a:solidFill>
            <a:srgbClr val="256F5C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BEF9A11-56EB-7392-7D69-4EF6970C088E}"/>
              </a:ext>
            </a:extLst>
          </p:cNvPr>
          <p:cNvSpPr/>
          <p:nvPr/>
        </p:nvSpPr>
        <p:spPr>
          <a:xfrm>
            <a:off x="4885186" y="4229952"/>
            <a:ext cx="338353" cy="313035"/>
          </a:xfrm>
          <a:prstGeom prst="ellipse">
            <a:avLst/>
          </a:prstGeom>
          <a:solidFill>
            <a:srgbClr val="256F5C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6435331-1D99-A1FA-7FF0-30441F71C892}"/>
              </a:ext>
            </a:extLst>
          </p:cNvPr>
          <p:cNvCxnSpPr>
            <a:cxnSpLocks/>
          </p:cNvCxnSpPr>
          <p:nvPr/>
        </p:nvCxnSpPr>
        <p:spPr>
          <a:xfrm>
            <a:off x="6532783" y="3671573"/>
            <a:ext cx="49007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732CC08-769D-2E8C-03C8-CFB5DD12DEED}"/>
              </a:ext>
            </a:extLst>
          </p:cNvPr>
          <p:cNvCxnSpPr>
            <a:cxnSpLocks/>
          </p:cNvCxnSpPr>
          <p:nvPr/>
        </p:nvCxnSpPr>
        <p:spPr>
          <a:xfrm>
            <a:off x="6527534" y="4371938"/>
            <a:ext cx="490071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921B09D0-A9E6-D3AF-B477-A12B98564A93}"/>
              </a:ext>
            </a:extLst>
          </p:cNvPr>
          <p:cNvSpPr/>
          <p:nvPr/>
        </p:nvSpPr>
        <p:spPr>
          <a:xfrm>
            <a:off x="8474148" y="3406634"/>
            <a:ext cx="607049" cy="561169"/>
          </a:xfrm>
          <a:prstGeom prst="ellipse">
            <a:avLst/>
          </a:prstGeom>
          <a:solidFill>
            <a:srgbClr val="256F5C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61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920D4DA-FD2D-1CC3-D185-65F56B9CCBF4}"/>
              </a:ext>
            </a:extLst>
          </p:cNvPr>
          <p:cNvSpPr/>
          <p:nvPr/>
        </p:nvSpPr>
        <p:spPr>
          <a:xfrm>
            <a:off x="7041729" y="4142307"/>
            <a:ext cx="607049" cy="599066"/>
          </a:xfrm>
          <a:prstGeom prst="ellipse">
            <a:avLst/>
          </a:prstGeom>
          <a:solidFill>
            <a:srgbClr val="256F5C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FB1C227-C5F8-7357-A4E4-D08FC0DA8238}"/>
              </a:ext>
            </a:extLst>
          </p:cNvPr>
          <p:cNvSpPr/>
          <p:nvPr/>
        </p:nvSpPr>
        <p:spPr>
          <a:xfrm>
            <a:off x="8401303" y="4070763"/>
            <a:ext cx="752738" cy="715742"/>
          </a:xfrm>
          <a:prstGeom prst="ellipse">
            <a:avLst/>
          </a:prstGeom>
          <a:solidFill>
            <a:srgbClr val="256F5C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185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6210BED-8752-E033-4412-9045E2CC5384}"/>
              </a:ext>
            </a:extLst>
          </p:cNvPr>
          <p:cNvSpPr/>
          <p:nvPr/>
        </p:nvSpPr>
        <p:spPr>
          <a:xfrm>
            <a:off x="9990311" y="3539544"/>
            <a:ext cx="337897" cy="312320"/>
          </a:xfrm>
          <a:prstGeom prst="ellipse">
            <a:avLst/>
          </a:prstGeom>
          <a:solidFill>
            <a:srgbClr val="256F5C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CDCCB3-850C-4F5D-0AD2-7458BBA5702A}"/>
              </a:ext>
            </a:extLst>
          </p:cNvPr>
          <p:cNvSpPr/>
          <p:nvPr/>
        </p:nvSpPr>
        <p:spPr>
          <a:xfrm>
            <a:off x="9990311" y="4226469"/>
            <a:ext cx="337897" cy="312320"/>
          </a:xfrm>
          <a:prstGeom prst="ellipse">
            <a:avLst/>
          </a:prstGeom>
          <a:solidFill>
            <a:srgbClr val="256F5C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C95E6D5-EF64-2D3B-B79C-6216F38DA260}"/>
              </a:ext>
            </a:extLst>
          </p:cNvPr>
          <p:cNvSpPr/>
          <p:nvPr/>
        </p:nvSpPr>
        <p:spPr>
          <a:xfrm>
            <a:off x="6950417" y="3369870"/>
            <a:ext cx="752738" cy="715742"/>
          </a:xfrm>
          <a:prstGeom prst="ellipse">
            <a:avLst/>
          </a:prstGeom>
          <a:solidFill>
            <a:srgbClr val="256F5C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222</a:t>
            </a:r>
          </a:p>
        </p:txBody>
      </p:sp>
    </p:spTree>
    <p:extLst>
      <p:ext uri="{BB962C8B-B14F-4D97-AF65-F5344CB8AC3E}">
        <p14:creationId xmlns:p14="http://schemas.microsoft.com/office/powerpoint/2010/main" val="3826347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737737-140A-A634-7B82-8FE359C08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183" y="0"/>
            <a:ext cx="7639634" cy="6252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3BBACC-BC22-D168-18D5-685E57E130CB}"/>
              </a:ext>
            </a:extLst>
          </p:cNvPr>
          <p:cNvSpPr txBox="1"/>
          <p:nvPr/>
        </p:nvSpPr>
        <p:spPr>
          <a:xfrm>
            <a:off x="4863129" y="6175419"/>
            <a:ext cx="286256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Biomass Bins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AF1ED-DFD6-56E4-8779-C93A7370223E}"/>
              </a:ext>
            </a:extLst>
          </p:cNvPr>
          <p:cNvSpPr txBox="1"/>
          <p:nvPr/>
        </p:nvSpPr>
        <p:spPr>
          <a:xfrm rot="16200000">
            <a:off x="1075735" y="2895231"/>
            <a:ext cx="2862561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Areal Density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05BA3-2E84-6C43-F2BA-AC03310A61AA}"/>
              </a:ext>
            </a:extLst>
          </p:cNvPr>
          <p:cNvSpPr txBox="1"/>
          <p:nvPr/>
        </p:nvSpPr>
        <p:spPr>
          <a:xfrm>
            <a:off x="4863129" y="0"/>
            <a:ext cx="286256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Data post-binning</a:t>
            </a:r>
          </a:p>
        </p:txBody>
      </p:sp>
    </p:spTree>
    <p:extLst>
      <p:ext uri="{BB962C8B-B14F-4D97-AF65-F5344CB8AC3E}">
        <p14:creationId xmlns:p14="http://schemas.microsoft.com/office/powerpoint/2010/main" val="4239707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8D1B756-98B7-656C-4D52-DA454AF0D47E}"/>
              </a:ext>
            </a:extLst>
          </p:cNvPr>
          <p:cNvSpPr txBox="1"/>
          <p:nvPr/>
        </p:nvSpPr>
        <p:spPr>
          <a:xfrm>
            <a:off x="1395326" y="467844"/>
            <a:ext cx="1794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Reference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C51619-27AF-5EE3-1832-4D2FD6AF0A41}"/>
              </a:ext>
            </a:extLst>
          </p:cNvPr>
          <p:cNvSpPr txBox="1"/>
          <p:nvPr/>
        </p:nvSpPr>
        <p:spPr>
          <a:xfrm>
            <a:off x="7239724" y="283179"/>
            <a:ext cx="1884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Removal </a:t>
            </a:r>
          </a:p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2019 - 2020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BF165D-93C9-4087-8F00-92BF96A538B3}"/>
              </a:ext>
            </a:extLst>
          </p:cNvPr>
          <p:cNvSpPr txBox="1"/>
          <p:nvPr/>
        </p:nvSpPr>
        <p:spPr>
          <a:xfrm>
            <a:off x="4289491" y="283179"/>
            <a:ext cx="1884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Removal </a:t>
            </a:r>
          </a:p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2018 - 2019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217234-A010-E33E-A14B-06A1F1540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" y="1049004"/>
            <a:ext cx="11265932" cy="58089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1ECF3D-C6FB-A7F2-D35D-B9E1C23FC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376" y="1550253"/>
            <a:ext cx="442449" cy="4424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5B6E00-6E7E-2186-588F-2655AF4D1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375" y="3207775"/>
            <a:ext cx="442449" cy="4424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DB1DA3-3DF3-9A84-8691-D8F4629F6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364" y="1550253"/>
            <a:ext cx="442449" cy="4424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468249A-43EF-9AFF-D5D9-85E073D75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363" y="3207775"/>
            <a:ext cx="442449" cy="4424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9E79DF2-CEAC-A2F4-CC2D-A721D6942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352" y="3207775"/>
            <a:ext cx="442449" cy="4424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FDBEECB-F7E2-5375-DB9A-F19013334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351" y="4865297"/>
            <a:ext cx="442449" cy="44244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B9304D5-3585-D76C-33FE-B4CB474DC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40" y="3207775"/>
            <a:ext cx="442449" cy="4424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1679335-1235-4AFC-479E-B9E8D370C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39" y="4865297"/>
            <a:ext cx="442449" cy="4424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9B08DB9-8BAB-5B13-8D91-4B77BDAB8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826" y="2519686"/>
            <a:ext cx="688089" cy="68808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B319463-71B6-D163-19F0-1E428D424D41}"/>
              </a:ext>
            </a:extLst>
          </p:cNvPr>
          <p:cNvSpPr txBox="1"/>
          <p:nvPr/>
        </p:nvSpPr>
        <p:spPr>
          <a:xfrm>
            <a:off x="10312638" y="2519686"/>
            <a:ext cx="1970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Fish removal prior to 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2965856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A3C6F2-635D-61AD-5925-87A8F80C9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55377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99EBEC-C714-473B-5ED7-1E8D446D949A}"/>
              </a:ext>
            </a:extLst>
          </p:cNvPr>
          <p:cNvSpPr txBox="1"/>
          <p:nvPr/>
        </p:nvSpPr>
        <p:spPr>
          <a:xfrm>
            <a:off x="6509982" y="5452956"/>
            <a:ext cx="568201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Zooplankton biomass the year after removal stays roughly elevated except for Silver Lake which reflects the pre-removal conditions </a:t>
            </a:r>
          </a:p>
        </p:txBody>
      </p:sp>
    </p:spTree>
    <p:extLst>
      <p:ext uri="{BB962C8B-B14F-4D97-AF65-F5344CB8AC3E}">
        <p14:creationId xmlns:p14="http://schemas.microsoft.com/office/powerpoint/2010/main" val="2543222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CD5F96-F4CD-5164-C683-62BC09487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8621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9635BD-50F2-B70C-541E-7420214299F7}"/>
              </a:ext>
            </a:extLst>
          </p:cNvPr>
          <p:cNvSpPr txBox="1"/>
          <p:nvPr/>
        </p:nvSpPr>
        <p:spPr>
          <a:xfrm>
            <a:off x="6919415" y="4961637"/>
            <a:ext cx="510881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Did not see much of an effect in macroinvertebrate density, rather all lakes had a general decline.</a:t>
            </a:r>
          </a:p>
        </p:txBody>
      </p:sp>
    </p:spTree>
    <p:extLst>
      <p:ext uri="{BB962C8B-B14F-4D97-AF65-F5344CB8AC3E}">
        <p14:creationId xmlns:p14="http://schemas.microsoft.com/office/powerpoint/2010/main" val="1877539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58E221-C184-22D8-050E-A0B5D5033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6904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12EC7F-FE08-3B12-1374-8FE7483041CE}"/>
              </a:ext>
            </a:extLst>
          </p:cNvPr>
          <p:cNvSpPr txBox="1"/>
          <p:nvPr/>
        </p:nvSpPr>
        <p:spPr>
          <a:xfrm>
            <a:off x="6691357" y="3358674"/>
            <a:ext cx="168781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solidFill>
                  <a:srgbClr val="5B5393"/>
                </a:solidFill>
              </a:rPr>
              <a:t>Reference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6D4C60-B44C-8CC8-7B15-D20C5E44DC51}"/>
              </a:ext>
            </a:extLst>
          </p:cNvPr>
          <p:cNvSpPr txBox="1"/>
          <p:nvPr/>
        </p:nvSpPr>
        <p:spPr>
          <a:xfrm>
            <a:off x="6769040" y="4021233"/>
            <a:ext cx="221336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solidFill>
                  <a:srgbClr val="256F5C"/>
                </a:solidFill>
              </a:rPr>
              <a:t>Removal 18 - 19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062555-C34F-96FC-9186-E65B78F35273}"/>
              </a:ext>
            </a:extLst>
          </p:cNvPr>
          <p:cNvSpPr txBox="1"/>
          <p:nvPr/>
        </p:nvSpPr>
        <p:spPr>
          <a:xfrm>
            <a:off x="6769040" y="4639015"/>
            <a:ext cx="221336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solidFill>
                  <a:srgbClr val="2B4970"/>
                </a:solidFill>
              </a:rPr>
              <a:t>Removal 19 - 20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B5567D-AA1F-393F-5A70-43A0669E823A}"/>
              </a:ext>
            </a:extLst>
          </p:cNvPr>
          <p:cNvSpPr txBox="1"/>
          <p:nvPr/>
        </p:nvSpPr>
        <p:spPr>
          <a:xfrm>
            <a:off x="6346846" y="694253"/>
            <a:ext cx="5557445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Saw some similarity of zooplankton community composition within lake groups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Difference among years less clear </a:t>
            </a:r>
          </a:p>
        </p:txBody>
      </p:sp>
    </p:spTree>
    <p:extLst>
      <p:ext uri="{BB962C8B-B14F-4D97-AF65-F5344CB8AC3E}">
        <p14:creationId xmlns:p14="http://schemas.microsoft.com/office/powerpoint/2010/main" val="3058015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196CCD-31E6-CFA2-0A62-CFD4CD026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6436"/>
            <a:ext cx="3460601" cy="36612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D4F4D5-B9EF-2FCC-BE36-0890684DF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656" y="1446436"/>
            <a:ext cx="3460602" cy="36907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BF2B6A-9328-CB42-6FFD-C38BD9FF2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5313" y="1446436"/>
            <a:ext cx="4651767" cy="36907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497283-2D1F-EB6D-B8A1-7206C87B1DE8}"/>
              </a:ext>
            </a:extLst>
          </p:cNvPr>
          <p:cNvSpPr txBox="1"/>
          <p:nvPr/>
        </p:nvSpPr>
        <p:spPr>
          <a:xfrm>
            <a:off x="4548521" y="550819"/>
            <a:ext cx="243417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rgbClr val="5B5393"/>
                </a:solidFill>
              </a:rPr>
              <a:t>Reference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A22984-8FA6-22A5-BC96-F96B234CFA0A}"/>
              </a:ext>
            </a:extLst>
          </p:cNvPr>
          <p:cNvSpPr txBox="1"/>
          <p:nvPr/>
        </p:nvSpPr>
        <p:spPr>
          <a:xfrm>
            <a:off x="2807129" y="1446436"/>
            <a:ext cx="653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Blue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82AF-48CA-FE66-7BED-DB5330B1704B}"/>
              </a:ext>
            </a:extLst>
          </p:cNvPr>
          <p:cNvSpPr txBox="1"/>
          <p:nvPr/>
        </p:nvSpPr>
        <p:spPr>
          <a:xfrm>
            <a:off x="5924831" y="1446436"/>
            <a:ext cx="121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South Twin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DF592-745A-3DD1-7E40-8314FD1AA9CB}"/>
              </a:ext>
            </a:extLst>
          </p:cNvPr>
          <p:cNvSpPr txBox="1"/>
          <p:nvPr/>
        </p:nvSpPr>
        <p:spPr>
          <a:xfrm>
            <a:off x="8007631" y="1491826"/>
            <a:ext cx="121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Storm</a:t>
            </a:r>
          </a:p>
        </p:txBody>
      </p:sp>
    </p:spTree>
    <p:extLst>
      <p:ext uri="{BB962C8B-B14F-4D97-AF65-F5344CB8AC3E}">
        <p14:creationId xmlns:p14="http://schemas.microsoft.com/office/powerpoint/2010/main" val="46769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A4659E-7294-8318-63D7-083E0FC9E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108" y="1064817"/>
            <a:ext cx="4453028" cy="47283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CF0537-4C8D-8300-29DF-B0510AD02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447" y="1064817"/>
            <a:ext cx="5911778" cy="47283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F1825B-5348-E2D9-FF24-190F34F0B76F}"/>
              </a:ext>
            </a:extLst>
          </p:cNvPr>
          <p:cNvSpPr txBox="1"/>
          <p:nvPr/>
        </p:nvSpPr>
        <p:spPr>
          <a:xfrm>
            <a:off x="4304987" y="356931"/>
            <a:ext cx="358202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rgbClr val="256F5C"/>
                </a:solidFill>
              </a:rPr>
              <a:t>Removal 18 - 19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23534E-A857-AA5E-419C-1D63EB0EFDC5}"/>
              </a:ext>
            </a:extLst>
          </p:cNvPr>
          <p:cNvSpPr txBox="1"/>
          <p:nvPr/>
        </p:nvSpPr>
        <p:spPr>
          <a:xfrm>
            <a:off x="1874256" y="1085802"/>
            <a:ext cx="841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Center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EEC302-174C-D8AF-282C-9D9040552711}"/>
              </a:ext>
            </a:extLst>
          </p:cNvPr>
          <p:cNvSpPr txBox="1"/>
          <p:nvPr/>
        </p:nvSpPr>
        <p:spPr>
          <a:xfrm>
            <a:off x="8885086" y="1085802"/>
            <a:ext cx="121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Five Island</a:t>
            </a:r>
          </a:p>
        </p:txBody>
      </p:sp>
    </p:spTree>
    <p:extLst>
      <p:ext uri="{BB962C8B-B14F-4D97-AF65-F5344CB8AC3E}">
        <p14:creationId xmlns:p14="http://schemas.microsoft.com/office/powerpoint/2010/main" val="3350535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C68048-5B42-BD8A-453A-4A2DAC9BF01C}"/>
              </a:ext>
            </a:extLst>
          </p:cNvPr>
          <p:cNvSpPr txBox="1"/>
          <p:nvPr/>
        </p:nvSpPr>
        <p:spPr>
          <a:xfrm>
            <a:off x="4397350" y="296236"/>
            <a:ext cx="339729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solidFill>
                  <a:srgbClr val="2B4970"/>
                </a:solidFill>
              </a:rPr>
              <a:t>Removal 19 - 20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BCEA78-DD29-F8EE-939F-29FF6B579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876" y="1016001"/>
            <a:ext cx="4737039" cy="50384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4C2A61-ECA3-DDDA-35D8-F1096043D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766" y="1016002"/>
            <a:ext cx="6336301" cy="503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87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B9DC09-DA2B-41FB-5B3B-1369DA798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35241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D30B49-E7F9-E640-9C19-493323CD8FBB}"/>
              </a:ext>
            </a:extLst>
          </p:cNvPr>
          <p:cNvSpPr txBox="1"/>
          <p:nvPr/>
        </p:nvSpPr>
        <p:spPr>
          <a:xfrm>
            <a:off x="6663648" y="3321728"/>
            <a:ext cx="168781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solidFill>
                  <a:srgbClr val="5B5393"/>
                </a:solidFill>
              </a:rPr>
              <a:t>Reference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4B7621-5FCC-E248-4B74-D462C51130BC}"/>
              </a:ext>
            </a:extLst>
          </p:cNvPr>
          <p:cNvSpPr txBox="1"/>
          <p:nvPr/>
        </p:nvSpPr>
        <p:spPr>
          <a:xfrm>
            <a:off x="6741331" y="3984287"/>
            <a:ext cx="221336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solidFill>
                  <a:srgbClr val="256F5C"/>
                </a:solidFill>
              </a:rPr>
              <a:t>Removal 18 - 19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21C3D3-F5AD-AD86-4365-71A8AFE3F058}"/>
              </a:ext>
            </a:extLst>
          </p:cNvPr>
          <p:cNvSpPr txBox="1"/>
          <p:nvPr/>
        </p:nvSpPr>
        <p:spPr>
          <a:xfrm>
            <a:off x="6741331" y="4602069"/>
            <a:ext cx="221336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solidFill>
                  <a:srgbClr val="2B4970"/>
                </a:solidFill>
              </a:rPr>
              <a:t>Removal 19 - 20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E5C723-5DCB-B37E-020C-414E7C0FE5C7}"/>
              </a:ext>
            </a:extLst>
          </p:cNvPr>
          <p:cNvSpPr txBox="1"/>
          <p:nvPr/>
        </p:nvSpPr>
        <p:spPr>
          <a:xfrm>
            <a:off x="7007551" y="564060"/>
            <a:ext cx="4657457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Some movement to right in lakes that had removal in 2018 – 2019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Otherwise not a significant pattern emerging </a:t>
            </a:r>
          </a:p>
        </p:txBody>
      </p:sp>
    </p:spTree>
    <p:extLst>
      <p:ext uri="{BB962C8B-B14F-4D97-AF65-F5344CB8AC3E}">
        <p14:creationId xmlns:p14="http://schemas.microsoft.com/office/powerpoint/2010/main" val="2998373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0941E3-ED01-FAB1-BC84-45B09274E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56" y="1226127"/>
            <a:ext cx="5146844" cy="44057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133A13-D1FE-8200-24F5-D6B470F5D14C}"/>
              </a:ext>
            </a:extLst>
          </p:cNvPr>
          <p:cNvSpPr txBox="1"/>
          <p:nvPr/>
        </p:nvSpPr>
        <p:spPr>
          <a:xfrm>
            <a:off x="2410486" y="1150492"/>
            <a:ext cx="286256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Biomass Distribution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486446-FD5B-7103-45EC-0610DCDE1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26127"/>
            <a:ext cx="5114121" cy="4405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94455A-FB2D-7579-FC02-3A58F71DAD93}"/>
              </a:ext>
            </a:extLst>
          </p:cNvPr>
          <p:cNvSpPr txBox="1"/>
          <p:nvPr/>
        </p:nvSpPr>
        <p:spPr>
          <a:xfrm>
            <a:off x="7557330" y="1150492"/>
            <a:ext cx="286256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Density Distribution</a:t>
            </a:r>
          </a:p>
        </p:txBody>
      </p:sp>
    </p:spTree>
    <p:extLst>
      <p:ext uri="{BB962C8B-B14F-4D97-AF65-F5344CB8AC3E}">
        <p14:creationId xmlns:p14="http://schemas.microsoft.com/office/powerpoint/2010/main" val="337951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1674</TotalTime>
  <Words>212</Words>
  <Application>Microsoft Office PowerPoint</Application>
  <PresentationFormat>Widescreen</PresentationFormat>
  <Paragraphs>88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Tyler Butts</dc:creator>
  <cp:lastModifiedBy>Tyler Butts</cp:lastModifiedBy>
  <cp:revision>15</cp:revision>
  <dcterms:created xsi:type="dcterms:W3CDTF">2022-12-11T19:10:32Z</dcterms:created>
  <dcterms:modified xsi:type="dcterms:W3CDTF">2023-01-23T19:50:16Z</dcterms:modified>
</cp:coreProperties>
</file>